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1CA64E-B2F8-45A4-A87D-C04781A0678C}" type="datetimeFigureOut">
              <a:rPr lang="en-GB" smtClean="0"/>
              <a:t>23/08/2022</a:t>
            </a:fld>
            <a:endParaRPr lang="en-GB"/>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7BF9B5-E160-4308-80F7-03B3A5F3B314}" type="slidenum">
              <a:rPr lang="en-GB" smtClean="0"/>
              <a:t>‹nr.›</a:t>
            </a:fld>
            <a:endParaRPr lang="en-GB"/>
          </a:p>
        </p:txBody>
      </p:sp>
    </p:spTree>
    <p:extLst>
      <p:ext uri="{BB962C8B-B14F-4D97-AF65-F5344CB8AC3E}">
        <p14:creationId xmlns:p14="http://schemas.microsoft.com/office/powerpoint/2010/main" val="1662834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My name is Annemiek van Leendert. </a:t>
            </a:r>
            <a:r>
              <a:rPr lang="en-US" sz="1200" kern="1200" dirty="0" smtClean="0">
                <a:solidFill>
                  <a:schemeClr val="tx1"/>
                </a:solidFill>
                <a:effectLst/>
                <a:latin typeface="+mn-lt"/>
                <a:ea typeface="+mn-ea"/>
                <a:cs typeface="+mn-cs"/>
              </a:rPr>
              <a:t>I teach math teachers of blind students and I also do research on how blind students and their teachers can be supported in math. I think research is very important because we still have too little knowledge and skills to teach these students in such a way that they can really learn. They get into trouble while doing math because we, the professionals, don't know how to support them optimally. Fortunately, we are improving, but there is still a long way to go.</a:t>
            </a: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DA8D7660-A0C0-4C76-BFD3-2F5CFD71A6FC}" type="slidenum">
              <a:rPr lang="nl-NL" smtClean="0"/>
              <a:t>1</a:t>
            </a:fld>
            <a:endParaRPr lang="nl-NL" dirty="0"/>
          </a:p>
        </p:txBody>
      </p:sp>
    </p:spTree>
    <p:extLst>
      <p:ext uri="{BB962C8B-B14F-4D97-AF65-F5344CB8AC3E}">
        <p14:creationId xmlns:p14="http://schemas.microsoft.com/office/powerpoint/2010/main" val="3908830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297C3635-A504-48CB-B865-941229B83A86}" type="slidenum">
              <a:rPr lang="nl-NL" smtClean="0"/>
              <a:t>2</a:t>
            </a:fld>
            <a:endParaRPr lang="nl-NL"/>
          </a:p>
        </p:txBody>
      </p:sp>
    </p:spTree>
    <p:extLst>
      <p:ext uri="{BB962C8B-B14F-4D97-AF65-F5344CB8AC3E}">
        <p14:creationId xmlns:p14="http://schemas.microsoft.com/office/powerpoint/2010/main" val="1790892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kern="1200" dirty="0" smtClean="0">
                <a:solidFill>
                  <a:schemeClr val="tx1"/>
                </a:solidFill>
                <a:effectLst/>
                <a:latin typeface="+mn-lt"/>
                <a:ea typeface="+mn-ea"/>
                <a:cs typeface="+mn-cs"/>
              </a:rPr>
              <a:t>Representation in mathematical notation</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√(x^2/2)=√((2+x)/2) </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symbols are arranged at different heights, above, on and below the baseline to convey meaning</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symbols look very different from each other</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print readers with typical vision can get an overview of the expression in a split second. The lay-out of the fraction, the square root symbol, and the exponent are strong visual cues.</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Representation in Braille</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sqrt(x^2/2) = sqrt((2 + x)/2)</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Braille characters are on the same line and have the same size</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Braille characters are hard to distinguish</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serial reading, i.e. sequential scan pattern. Braille readers need to build an overview of the expression. There are no tactile cues as no Braille character stand out from the others.</a:t>
            </a:r>
            <a:endParaRPr lang="nl-NL"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DA8D7660-A0C0-4C76-BFD3-2F5CFD71A6FC}" type="slidenum">
              <a:rPr lang="nl-NL" smtClean="0"/>
              <a:t>3</a:t>
            </a:fld>
            <a:endParaRPr lang="nl-NL"/>
          </a:p>
        </p:txBody>
      </p:sp>
    </p:spTree>
    <p:extLst>
      <p:ext uri="{BB962C8B-B14F-4D97-AF65-F5344CB8AC3E}">
        <p14:creationId xmlns:p14="http://schemas.microsoft.com/office/powerpoint/2010/main" val="2452469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en-GB"/>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GB"/>
          </a:p>
        </p:txBody>
      </p:sp>
      <p:sp>
        <p:nvSpPr>
          <p:cNvPr id="4" name="Tijdelijke aanduiding voor datum 3"/>
          <p:cNvSpPr>
            <a:spLocks noGrp="1"/>
          </p:cNvSpPr>
          <p:nvPr>
            <p:ph type="dt" sz="half" idx="10"/>
          </p:nvPr>
        </p:nvSpPr>
        <p:spPr/>
        <p:txBody>
          <a:bodyPr/>
          <a:lstStyle/>
          <a:p>
            <a:fld id="{1E6A66A0-FEC9-4A50-9E1C-7BDA606AC1B6}" type="datetimeFigureOut">
              <a:rPr lang="en-GB" smtClean="0"/>
              <a:t>23/08/2022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240803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1E6A66A0-FEC9-4A50-9E1C-7BDA606AC1B6}" type="datetimeFigureOut">
              <a:rPr lang="en-GB" smtClean="0"/>
              <a:t>23/08/2022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171056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en-GB"/>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1E6A66A0-FEC9-4A50-9E1C-7BDA606AC1B6}" type="datetimeFigureOut">
              <a:rPr lang="en-GB" smtClean="0"/>
              <a:t>23/08/2022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117406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1E6A66A0-FEC9-4A50-9E1C-7BDA606AC1B6}" type="datetimeFigureOut">
              <a:rPr lang="en-GB" smtClean="0"/>
              <a:t>23/08/2022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32703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en-GB"/>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1E6A66A0-FEC9-4A50-9E1C-7BDA606AC1B6}" type="datetimeFigureOut">
              <a:rPr lang="en-GB" smtClean="0"/>
              <a:t>23/08/2022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520850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datum 4"/>
          <p:cNvSpPr>
            <a:spLocks noGrp="1"/>
          </p:cNvSpPr>
          <p:nvPr>
            <p:ph type="dt" sz="half" idx="10"/>
          </p:nvPr>
        </p:nvSpPr>
        <p:spPr/>
        <p:txBody>
          <a:bodyPr/>
          <a:lstStyle/>
          <a:p>
            <a:fld id="{1E6A66A0-FEC9-4A50-9E1C-7BDA606AC1B6}" type="datetimeFigureOut">
              <a:rPr lang="en-GB" smtClean="0"/>
              <a:t>23/08/2022</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341592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en-GB"/>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7" name="Tijdelijke aanduiding voor datum 6"/>
          <p:cNvSpPr>
            <a:spLocks noGrp="1"/>
          </p:cNvSpPr>
          <p:nvPr>
            <p:ph type="dt" sz="half" idx="10"/>
          </p:nvPr>
        </p:nvSpPr>
        <p:spPr/>
        <p:txBody>
          <a:bodyPr/>
          <a:lstStyle/>
          <a:p>
            <a:fld id="{1E6A66A0-FEC9-4A50-9E1C-7BDA606AC1B6}" type="datetimeFigureOut">
              <a:rPr lang="en-GB" smtClean="0"/>
              <a:t>23/08/2022</a:t>
            </a:fld>
            <a:endParaRPr lang="en-GB"/>
          </a:p>
        </p:txBody>
      </p:sp>
      <p:sp>
        <p:nvSpPr>
          <p:cNvPr id="8" name="Tijdelijke aanduiding voor voettekst 7"/>
          <p:cNvSpPr>
            <a:spLocks noGrp="1"/>
          </p:cNvSpPr>
          <p:nvPr>
            <p:ph type="ftr" sz="quarter" idx="11"/>
          </p:nvPr>
        </p:nvSpPr>
        <p:spPr/>
        <p:txBody>
          <a:bodyPr/>
          <a:lstStyle/>
          <a:p>
            <a:endParaRPr lang="en-GB"/>
          </a:p>
        </p:txBody>
      </p:sp>
      <p:sp>
        <p:nvSpPr>
          <p:cNvPr id="9" name="Tijdelijke aanduiding voor dianummer 8"/>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2667057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datum 2"/>
          <p:cNvSpPr>
            <a:spLocks noGrp="1"/>
          </p:cNvSpPr>
          <p:nvPr>
            <p:ph type="dt" sz="half" idx="10"/>
          </p:nvPr>
        </p:nvSpPr>
        <p:spPr/>
        <p:txBody>
          <a:bodyPr/>
          <a:lstStyle/>
          <a:p>
            <a:fld id="{1E6A66A0-FEC9-4A50-9E1C-7BDA606AC1B6}" type="datetimeFigureOut">
              <a:rPr lang="en-GB" smtClean="0"/>
              <a:t>23/08/2022</a:t>
            </a:fld>
            <a:endParaRPr lang="en-GB"/>
          </a:p>
        </p:txBody>
      </p:sp>
      <p:sp>
        <p:nvSpPr>
          <p:cNvPr id="4" name="Tijdelijke aanduiding voor voettekst 3"/>
          <p:cNvSpPr>
            <a:spLocks noGrp="1"/>
          </p:cNvSpPr>
          <p:nvPr>
            <p:ph type="ftr" sz="quarter" idx="11"/>
          </p:nvPr>
        </p:nvSpPr>
        <p:spPr/>
        <p:txBody>
          <a:bodyPr/>
          <a:lstStyle/>
          <a:p>
            <a:endParaRPr lang="en-GB"/>
          </a:p>
        </p:txBody>
      </p:sp>
      <p:sp>
        <p:nvSpPr>
          <p:cNvPr id="5" name="Tijdelijke aanduiding voor dianummer 4"/>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333247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E6A66A0-FEC9-4A50-9E1C-7BDA606AC1B6}" type="datetimeFigureOut">
              <a:rPr lang="en-GB" smtClean="0"/>
              <a:t>23/08/2022</a:t>
            </a:fld>
            <a:endParaRPr lang="en-GB"/>
          </a:p>
        </p:txBody>
      </p:sp>
      <p:sp>
        <p:nvSpPr>
          <p:cNvPr id="3" name="Tijdelijke aanduiding voor voettekst 2"/>
          <p:cNvSpPr>
            <a:spLocks noGrp="1"/>
          </p:cNvSpPr>
          <p:nvPr>
            <p:ph type="ftr" sz="quarter" idx="11"/>
          </p:nvPr>
        </p:nvSpPr>
        <p:spPr/>
        <p:txBody>
          <a:bodyPr/>
          <a:lstStyle/>
          <a:p>
            <a:endParaRPr lang="en-GB"/>
          </a:p>
        </p:txBody>
      </p:sp>
      <p:sp>
        <p:nvSpPr>
          <p:cNvPr id="4" name="Tijdelijke aanduiding voor dianummer 3"/>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158634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GB"/>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1E6A66A0-FEC9-4A50-9E1C-7BDA606AC1B6}" type="datetimeFigureOut">
              <a:rPr lang="en-GB" smtClean="0"/>
              <a:t>23/08/2022</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425213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GB"/>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1E6A66A0-FEC9-4A50-9E1C-7BDA606AC1B6}" type="datetimeFigureOut">
              <a:rPr lang="en-GB" smtClean="0"/>
              <a:t>23/08/2022</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495A3EEA-E668-46FC-8AA0-D70655CB2923}" type="slidenum">
              <a:rPr lang="en-GB" smtClean="0"/>
              <a:t>‹nr.›</a:t>
            </a:fld>
            <a:endParaRPr lang="en-GB"/>
          </a:p>
        </p:txBody>
      </p:sp>
    </p:spTree>
    <p:extLst>
      <p:ext uri="{BB962C8B-B14F-4D97-AF65-F5344CB8AC3E}">
        <p14:creationId xmlns:p14="http://schemas.microsoft.com/office/powerpoint/2010/main" val="4037016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GB"/>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66A0-FEC9-4A50-9E1C-7BDA606AC1B6}" type="datetimeFigureOut">
              <a:rPr lang="en-GB" smtClean="0"/>
              <a:t>23/08/2022</a:t>
            </a:fld>
            <a:endParaRPr lang="en-GB"/>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A3EEA-E668-46FC-8AA0-D70655CB2923}" type="slidenum">
              <a:rPr lang="en-GB" smtClean="0"/>
              <a:t>‹nr.›</a:t>
            </a:fld>
            <a:endParaRPr lang="en-GB"/>
          </a:p>
        </p:txBody>
      </p:sp>
    </p:spTree>
    <p:extLst>
      <p:ext uri="{BB962C8B-B14F-4D97-AF65-F5344CB8AC3E}">
        <p14:creationId xmlns:p14="http://schemas.microsoft.com/office/powerpoint/2010/main" val="1799821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nemiekvanleendert@visio.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idx="4294967295"/>
          </p:nvPr>
        </p:nvSpPr>
        <p:spPr>
          <a:xfrm>
            <a:off x="0" y="1981596"/>
            <a:ext cx="12192000" cy="2907904"/>
          </a:xfrm>
        </p:spPr>
        <p:txBody>
          <a:bodyPr>
            <a:normAutofit fontScale="90000"/>
          </a:bodyPr>
          <a:lstStyle/>
          <a:p>
            <a:r>
              <a:rPr lang="en-US" sz="2700" dirty="0" smtClean="0">
                <a:latin typeface="Verdana" panose="020B0604030504040204" pitchFamily="34" charset="0"/>
                <a:ea typeface="Verdana" panose="020B0604030504040204" pitchFamily="34" charset="0"/>
              </a:rPr>
              <a:t/>
            </a:r>
            <a:br>
              <a:rPr lang="en-US" sz="2700" dirty="0" smtClean="0">
                <a:latin typeface="Verdana" panose="020B0604030504040204" pitchFamily="34" charset="0"/>
                <a:ea typeface="Verdana" panose="020B0604030504040204" pitchFamily="34" charset="0"/>
              </a:rPr>
            </a:br>
            <a:r>
              <a:rPr lang="en-US" sz="2700" dirty="0">
                <a:latin typeface="Verdana" panose="020B0604030504040204" pitchFamily="34" charset="0"/>
                <a:ea typeface="Verdana" panose="020B0604030504040204" pitchFamily="34" charset="0"/>
              </a:rPr>
              <a:t/>
            </a:r>
            <a:br>
              <a:rPr lang="en-US" sz="2700" dirty="0">
                <a:latin typeface="Verdana" panose="020B0604030504040204" pitchFamily="34" charset="0"/>
                <a:ea typeface="Verdana" panose="020B0604030504040204" pitchFamily="34" charset="0"/>
              </a:rPr>
            </a:br>
            <a:r>
              <a:rPr lang="en-US" sz="2700" dirty="0" smtClean="0">
                <a:latin typeface="Verdana" panose="020B0604030504040204" pitchFamily="34" charset="0"/>
                <a:ea typeface="Verdana" panose="020B0604030504040204" pitchFamily="34" charset="0"/>
              </a:rPr>
              <a:t/>
            </a:r>
            <a:br>
              <a:rPr lang="en-US" sz="2700" dirty="0" smtClean="0">
                <a:latin typeface="Verdana" panose="020B0604030504040204" pitchFamily="34" charset="0"/>
                <a:ea typeface="Verdana" panose="020B0604030504040204" pitchFamily="34" charset="0"/>
              </a:rPr>
            </a:br>
            <a:r>
              <a:rPr lang="en-US" sz="2700" dirty="0">
                <a:latin typeface="Verdana" panose="020B0604030504040204" pitchFamily="34" charset="0"/>
                <a:ea typeface="Verdana" panose="020B0604030504040204" pitchFamily="34" charset="0"/>
              </a:rPr>
              <a:t/>
            </a:r>
            <a:br>
              <a:rPr lang="en-US" sz="2700" dirty="0">
                <a:latin typeface="Verdana" panose="020B0604030504040204" pitchFamily="34" charset="0"/>
                <a:ea typeface="Verdana" panose="020B0604030504040204" pitchFamily="34" charset="0"/>
              </a:rPr>
            </a:br>
            <a:r>
              <a:rPr lang="en-US" sz="2700" dirty="0" smtClean="0">
                <a:latin typeface="Verdana" panose="020B0604030504040204" pitchFamily="34" charset="0"/>
                <a:ea typeface="Verdana" panose="020B0604030504040204" pitchFamily="34" charset="0"/>
              </a:rPr>
              <a:t/>
            </a:r>
            <a:br>
              <a:rPr lang="en-US" sz="2700" dirty="0" smtClean="0">
                <a:latin typeface="Verdana" panose="020B0604030504040204" pitchFamily="34" charset="0"/>
                <a:ea typeface="Verdana" panose="020B0604030504040204" pitchFamily="34" charset="0"/>
              </a:rPr>
            </a:br>
            <a:r>
              <a:rPr lang="en-US" sz="2700" dirty="0">
                <a:latin typeface="Verdana" panose="020B0604030504040204" pitchFamily="34" charset="0"/>
                <a:ea typeface="Verdana" panose="020B0604030504040204" pitchFamily="34" charset="0"/>
              </a:rPr>
              <a:t/>
            </a:r>
            <a:br>
              <a:rPr lang="en-US" sz="2700" dirty="0">
                <a:latin typeface="Verdana" panose="020B0604030504040204" pitchFamily="34" charset="0"/>
                <a:ea typeface="Verdana" panose="020B0604030504040204" pitchFamily="34" charset="0"/>
              </a:rPr>
            </a:br>
            <a:r>
              <a:rPr lang="en-US" sz="2700" dirty="0" smtClean="0">
                <a:latin typeface="Verdana" panose="020B0604030504040204" pitchFamily="34" charset="0"/>
                <a:ea typeface="Verdana" panose="020B0604030504040204" pitchFamily="34" charset="0"/>
              </a:rPr>
              <a:t/>
            </a:r>
            <a:br>
              <a:rPr lang="en-US" sz="2700" dirty="0" smtClean="0">
                <a:latin typeface="Verdana" panose="020B0604030504040204" pitchFamily="34" charset="0"/>
                <a:ea typeface="Verdana" panose="020B0604030504040204" pitchFamily="34" charset="0"/>
              </a:rPr>
            </a:br>
            <a:r>
              <a:rPr lang="en-US" sz="2700" dirty="0" smtClean="0">
                <a:latin typeface="Verdana" panose="020B0604030504040204" pitchFamily="34" charset="0"/>
                <a:ea typeface="Verdana" panose="020B0604030504040204" pitchFamily="34" charset="0"/>
              </a:rPr>
              <a:t>                                       </a:t>
            </a:r>
            <a:r>
              <a:rPr lang="en-US" sz="3600" dirty="0" smtClean="0">
                <a:latin typeface="Verdana" panose="020B0604030504040204" pitchFamily="34" charset="0"/>
                <a:ea typeface="Verdana" panose="020B0604030504040204" pitchFamily="34" charset="0"/>
              </a:rPr>
              <a:t>Braille reading experience</a:t>
            </a:r>
            <a:r>
              <a:rPr lang="en-US" sz="2700" dirty="0" smtClean="0">
                <a:latin typeface="Verdana" panose="020B0604030504040204" pitchFamily="34" charset="0"/>
                <a:ea typeface="Verdana" panose="020B0604030504040204" pitchFamily="34" charset="0"/>
              </a:rPr>
              <a:t/>
            </a:r>
            <a:br>
              <a:rPr lang="en-US" sz="2700" dirty="0" smtClean="0">
                <a:latin typeface="Verdana" panose="020B0604030504040204" pitchFamily="34" charset="0"/>
                <a:ea typeface="Verdana" panose="020B0604030504040204" pitchFamily="34" charset="0"/>
              </a:rPr>
            </a:br>
            <a:r>
              <a:rPr lang="nl-NL" dirty="0"/>
              <a:t/>
            </a:r>
            <a:br>
              <a:rPr lang="nl-NL" dirty="0"/>
            </a:br>
            <a:r>
              <a:rPr lang="nl-NL" sz="3200" dirty="0" smtClean="0"/>
              <a:t/>
            </a:r>
            <a:br>
              <a:rPr lang="nl-NL" sz="3200" dirty="0" smtClean="0"/>
            </a:br>
            <a:endParaRPr lang="nl-NL" dirty="0"/>
          </a:p>
        </p:txBody>
      </p:sp>
      <p:sp>
        <p:nvSpPr>
          <p:cNvPr id="4" name="Rechthoek 3"/>
          <p:cNvSpPr/>
          <p:nvPr/>
        </p:nvSpPr>
        <p:spPr>
          <a:xfrm>
            <a:off x="-14177" y="-24144"/>
            <a:ext cx="12206177"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Tekstvak 4"/>
          <p:cNvSpPr txBox="1"/>
          <p:nvPr/>
        </p:nvSpPr>
        <p:spPr>
          <a:xfrm>
            <a:off x="5436296" y="5529208"/>
            <a:ext cx="5820039" cy="707886"/>
          </a:xfrm>
          <a:prstGeom prst="rect">
            <a:avLst/>
          </a:prstGeom>
          <a:noFill/>
        </p:spPr>
        <p:txBody>
          <a:bodyPr wrap="square" rtlCol="0">
            <a:spAutoFit/>
          </a:bodyPr>
          <a:lstStyle/>
          <a:p>
            <a:r>
              <a:rPr lang="nl-NL" sz="2000" dirty="0" smtClean="0">
                <a:latin typeface="Verdana "/>
              </a:rPr>
              <a:t>Annemiek van Leendert</a:t>
            </a:r>
          </a:p>
          <a:p>
            <a:r>
              <a:rPr lang="nl-NL" sz="2000" dirty="0" smtClean="0">
                <a:latin typeface="Verdana "/>
                <a:hlinkClick r:id="rId3"/>
              </a:rPr>
              <a:t>annemiekvanleendert@visio.org</a:t>
            </a:r>
            <a:r>
              <a:rPr lang="nl-NL" sz="2000" dirty="0" smtClean="0">
                <a:latin typeface="Verdana "/>
              </a:rPr>
              <a:t> </a:t>
            </a:r>
            <a:endParaRPr lang="nl-NL" dirty="0"/>
          </a:p>
        </p:txBody>
      </p:sp>
      <p:pic>
        <p:nvPicPr>
          <p:cNvPr id="6" name="Afbeelding 5"/>
          <p:cNvPicPr>
            <a:picLocks noChangeAspect="1"/>
          </p:cNvPicPr>
          <p:nvPr/>
        </p:nvPicPr>
        <p:blipFill>
          <a:blip r:embed="rId4"/>
          <a:stretch>
            <a:fillRect/>
          </a:stretch>
        </p:blipFill>
        <p:spPr>
          <a:xfrm>
            <a:off x="675512" y="722918"/>
            <a:ext cx="2650725" cy="1044000"/>
          </a:xfrm>
          <a:prstGeom prst="rect">
            <a:avLst/>
          </a:prstGeom>
        </p:spPr>
      </p:pic>
      <p:pic>
        <p:nvPicPr>
          <p:cNvPr id="7" name="Afbeelding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1486" y="607264"/>
            <a:ext cx="1764000" cy="1764000"/>
          </a:xfrm>
          <a:prstGeom prst="rect">
            <a:avLst/>
          </a:prstGeom>
        </p:spPr>
      </p:pic>
      <p:pic>
        <p:nvPicPr>
          <p:cNvPr id="8" name="Afbeelding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61636" y="654726"/>
            <a:ext cx="2967370" cy="1008000"/>
          </a:xfrm>
          <a:prstGeom prst="rect">
            <a:avLst/>
          </a:prstGeom>
        </p:spPr>
      </p:pic>
    </p:spTree>
    <p:extLst>
      <p:ext uri="{BB962C8B-B14F-4D97-AF65-F5344CB8AC3E}">
        <p14:creationId xmlns:p14="http://schemas.microsoft.com/office/powerpoint/2010/main" val="7304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360" y="854282"/>
            <a:ext cx="10692000" cy="604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1350"/>
          </a:p>
        </p:txBody>
      </p:sp>
      <p:sp>
        <p:nvSpPr>
          <p:cNvPr id="4" name="Rectangle 7"/>
          <p:cNvSpPr>
            <a:spLocks/>
          </p:cNvSpPr>
          <p:nvPr/>
        </p:nvSpPr>
        <p:spPr>
          <a:xfrm>
            <a:off x="10130640" y="1643100"/>
            <a:ext cx="504000" cy="648000"/>
          </a:xfrm>
          <a:prstGeom prst="rect">
            <a:avLst/>
          </a:prstGeom>
          <a:solidFill>
            <a:schemeClr val="bg1"/>
          </a:solidFill>
          <a:ln>
            <a:solidFill>
              <a:srgbClr val="B50D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nl-NL" sz="1013" dirty="0">
              <a:solidFill>
                <a:prstClr val="white"/>
              </a:solidFill>
              <a:latin typeface="Calibri" panose="020F0502020204030204"/>
            </a:endParaRPr>
          </a:p>
        </p:txBody>
      </p:sp>
      <p:sp>
        <p:nvSpPr>
          <p:cNvPr id="5" name="Rectangle 7"/>
          <p:cNvSpPr/>
          <p:nvPr/>
        </p:nvSpPr>
        <p:spPr>
          <a:xfrm>
            <a:off x="10164000" y="2665694"/>
            <a:ext cx="504000" cy="648000"/>
          </a:xfrm>
          <a:prstGeom prst="rect">
            <a:avLst/>
          </a:prstGeom>
          <a:solidFill>
            <a:schemeClr val="bg1"/>
          </a:solidFill>
          <a:ln>
            <a:solidFill>
              <a:srgbClr val="B50D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nl-NL" sz="1013" dirty="0">
              <a:solidFill>
                <a:prstClr val="white"/>
              </a:solidFill>
              <a:latin typeface="Calibri" panose="020F0502020204030204"/>
            </a:endParaRPr>
          </a:p>
        </p:txBody>
      </p:sp>
      <p:sp>
        <p:nvSpPr>
          <p:cNvPr id="6" name="Rectangle 7"/>
          <p:cNvSpPr/>
          <p:nvPr/>
        </p:nvSpPr>
        <p:spPr>
          <a:xfrm rot="10800000" flipV="1">
            <a:off x="10148571" y="3822963"/>
            <a:ext cx="504000" cy="648000"/>
          </a:xfrm>
          <a:prstGeom prst="rect">
            <a:avLst/>
          </a:prstGeom>
          <a:solidFill>
            <a:schemeClr val="bg1"/>
          </a:solidFill>
          <a:ln>
            <a:solidFill>
              <a:srgbClr val="B50D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nl-NL" sz="1013" dirty="0">
              <a:solidFill>
                <a:prstClr val="white"/>
              </a:solidFill>
              <a:latin typeface="Calibri" panose="020F0502020204030204"/>
            </a:endParaRPr>
          </a:p>
        </p:txBody>
      </p:sp>
      <p:sp>
        <p:nvSpPr>
          <p:cNvPr id="7" name="Rectangle 7"/>
          <p:cNvSpPr/>
          <p:nvPr/>
        </p:nvSpPr>
        <p:spPr>
          <a:xfrm>
            <a:off x="10164000" y="4873271"/>
            <a:ext cx="504000" cy="648000"/>
          </a:xfrm>
          <a:prstGeom prst="rect">
            <a:avLst/>
          </a:prstGeom>
          <a:solidFill>
            <a:schemeClr val="bg1"/>
          </a:solidFill>
          <a:ln>
            <a:solidFill>
              <a:srgbClr val="B50D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nl-NL" sz="1013" dirty="0">
              <a:solidFill>
                <a:prstClr val="white"/>
              </a:solidFill>
              <a:latin typeface="Calibri" panose="020F0502020204030204"/>
            </a:endParaRPr>
          </a:p>
        </p:txBody>
      </p:sp>
      <p:sp>
        <p:nvSpPr>
          <p:cNvPr id="3" name="Tijdelijke aanduiding voor inhoud 2"/>
          <p:cNvSpPr>
            <a:spLocks noGrp="1"/>
          </p:cNvSpPr>
          <p:nvPr>
            <p:ph idx="4294967295"/>
          </p:nvPr>
        </p:nvSpPr>
        <p:spPr>
          <a:xfrm>
            <a:off x="0" y="846000"/>
            <a:ext cx="10716985" cy="4914000"/>
          </a:xfrm>
        </p:spPr>
        <p:txBody>
          <a:bodyPr>
            <a:normAutofit fontScale="25000" lnSpcReduction="20000"/>
          </a:bodyPr>
          <a:lstStyle/>
          <a:p>
            <a:pPr marL="0" indent="0">
              <a:buNone/>
            </a:pPr>
            <a:endParaRPr lang="nl-NL" b="1" dirty="0">
              <a:latin typeface="Verdana "/>
            </a:endParaRPr>
          </a:p>
          <a:p>
            <a:pPr marL="0" indent="0">
              <a:buNone/>
            </a:pPr>
            <a:endParaRPr lang="nl-NL" sz="9600" b="1" dirty="0">
              <a:latin typeface="Tw Cen MT" panose="020B0602020104020603" pitchFamily="34" charset="0"/>
            </a:endParaRPr>
          </a:p>
          <a:p>
            <a:pPr marL="0" indent="0">
              <a:buNone/>
            </a:pPr>
            <a:endParaRPr lang="nl-NL" sz="9600" b="1" dirty="0">
              <a:latin typeface="Tw Cen MT" panose="020B0602020104020603" pitchFamily="34" charset="0"/>
            </a:endParaRPr>
          </a:p>
          <a:p>
            <a:pPr marL="0" indent="0">
              <a:buNone/>
            </a:pPr>
            <a:r>
              <a:rPr lang="nl-NL" sz="8800" b="1" dirty="0">
                <a:latin typeface="Verdana "/>
              </a:rPr>
              <a:t>	sqrt(3 + 6) + 5 =</a:t>
            </a:r>
          </a:p>
          <a:p>
            <a:pPr marL="0" indent="0">
              <a:buNone/>
            </a:pPr>
            <a:endParaRPr lang="nl-NL" sz="8800" b="1" dirty="0">
              <a:latin typeface="Verdana "/>
            </a:endParaRPr>
          </a:p>
          <a:p>
            <a:pPr marL="0" indent="0">
              <a:buNone/>
            </a:pPr>
            <a:endParaRPr lang="nl-NL" sz="8800" b="1" dirty="0">
              <a:latin typeface="Verdana "/>
            </a:endParaRPr>
          </a:p>
          <a:p>
            <a:pPr marL="0" indent="0">
              <a:buNone/>
            </a:pPr>
            <a:r>
              <a:rPr lang="nl-NL" sz="8800" b="1" dirty="0">
                <a:latin typeface="Verdana "/>
              </a:rPr>
              <a:t>	2 * 4 = .. + 5 </a:t>
            </a:r>
          </a:p>
          <a:p>
            <a:pPr marL="0" indent="0">
              <a:buNone/>
            </a:pPr>
            <a:endParaRPr lang="nl-NL" sz="8800" b="1" dirty="0">
              <a:latin typeface="Verdana "/>
            </a:endParaRPr>
          </a:p>
          <a:p>
            <a:pPr marL="0" indent="0">
              <a:buNone/>
            </a:pPr>
            <a:endParaRPr lang="nl-NL" sz="8800" b="1" dirty="0">
              <a:latin typeface="Verdana "/>
            </a:endParaRPr>
          </a:p>
          <a:p>
            <a:pPr marL="0" indent="0">
              <a:buNone/>
            </a:pPr>
            <a:r>
              <a:rPr lang="nl-NL" sz="8800" b="1" dirty="0">
                <a:latin typeface="Verdana "/>
              </a:rPr>
              <a:t>	3^2 + .. = 4 + 10 </a:t>
            </a:r>
          </a:p>
          <a:p>
            <a:pPr marL="0" indent="0">
              <a:buNone/>
            </a:pPr>
            <a:endParaRPr lang="nl-NL" sz="8800" b="1" dirty="0">
              <a:latin typeface="Verdana "/>
            </a:endParaRPr>
          </a:p>
          <a:p>
            <a:pPr marL="0" indent="0">
              <a:buNone/>
            </a:pPr>
            <a:endParaRPr lang="nl-NL" sz="8800" b="1" dirty="0">
              <a:latin typeface="Verdana "/>
            </a:endParaRPr>
          </a:p>
          <a:p>
            <a:pPr marL="0" indent="0">
              <a:buNone/>
            </a:pPr>
            <a:r>
              <a:rPr lang="nl-NL" sz="8800" b="1" dirty="0">
                <a:latin typeface="Verdana "/>
              </a:rPr>
              <a:t>	sqrt(x^2/2) = sqrt((2 + x)/2) </a:t>
            </a:r>
          </a:p>
          <a:p>
            <a:pPr marL="0" indent="0">
              <a:buNone/>
            </a:pPr>
            <a:endParaRPr lang="nl-NL" sz="9600" b="1" dirty="0">
              <a:latin typeface="Tw Cen MT" panose="020B0602020104020603" pitchFamily="34" charset="0"/>
            </a:endParaRPr>
          </a:p>
          <a:p>
            <a:pPr marL="0" indent="0">
              <a:buNone/>
            </a:pPr>
            <a:r>
              <a:rPr lang="nl-NL" sz="6200" b="1" dirty="0">
                <a:latin typeface="Tw Cen MT" panose="020B0602020104020603" pitchFamily="34" charset="0"/>
              </a:rPr>
              <a:t>	</a:t>
            </a:r>
            <a:endParaRPr lang="nl-NL" b="1" dirty="0">
              <a:latin typeface="Verdana "/>
            </a:endParaRPr>
          </a:p>
          <a:p>
            <a:pPr marL="0" indent="0">
              <a:buNone/>
            </a:pPr>
            <a:endParaRPr lang="nl-NL" b="1" dirty="0">
              <a:latin typeface="Verdana "/>
            </a:endParaRPr>
          </a:p>
          <a:p>
            <a:pPr marL="0" indent="0">
              <a:buNone/>
            </a:pPr>
            <a:endParaRPr lang="nl-NL" b="1" dirty="0">
              <a:latin typeface="Verdana "/>
            </a:endParaRPr>
          </a:p>
          <a:p>
            <a:pPr marL="0" indent="0">
              <a:buNone/>
            </a:pPr>
            <a:endParaRPr lang="nl-NL" b="1" dirty="0">
              <a:latin typeface="Verdana "/>
            </a:endParaRPr>
          </a:p>
          <a:p>
            <a:pPr marL="0" indent="0">
              <a:buNone/>
            </a:pPr>
            <a:r>
              <a:rPr lang="nl-NL" b="1" dirty="0">
                <a:latin typeface="Verdana "/>
              </a:rPr>
              <a:t> </a:t>
            </a:r>
          </a:p>
        </p:txBody>
      </p:sp>
      <p:sp>
        <p:nvSpPr>
          <p:cNvPr id="13" name="Rechthoek 12"/>
          <p:cNvSpPr/>
          <p:nvPr/>
        </p:nvSpPr>
        <p:spPr>
          <a:xfrm>
            <a:off x="8798640" y="854282"/>
            <a:ext cx="3672000" cy="604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0" name="Tekstvak 9"/>
          <p:cNvSpPr txBox="1"/>
          <p:nvPr/>
        </p:nvSpPr>
        <p:spPr>
          <a:xfrm>
            <a:off x="0" y="205456"/>
            <a:ext cx="12192000" cy="461665"/>
          </a:xfrm>
          <a:prstGeom prst="rect">
            <a:avLst/>
          </a:prstGeom>
          <a:noFill/>
        </p:spPr>
        <p:txBody>
          <a:bodyPr wrap="square" rtlCol="0">
            <a:spAutoFit/>
          </a:bodyPr>
          <a:lstStyle/>
          <a:p>
            <a:pPr algn="ctr"/>
            <a:r>
              <a:rPr lang="en-GB" sz="2400" b="1" dirty="0">
                <a:latin typeface="Times New Roman" panose="02020603050405020304" pitchFamily="18" charset="0"/>
                <a:ea typeface="Verdana" panose="020B0604030504040204" pitchFamily="34" charset="0"/>
                <a:cs typeface="Times New Roman" panose="02020603050405020304" pitchFamily="18" charset="0"/>
              </a:rPr>
              <a:t>Braille reading experience</a:t>
            </a:r>
            <a:endParaRPr lang="en-GB" sz="2400"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899921768"/>
      </p:ext>
    </p:extLst>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2000" fill="hold"/>
                                        <p:tgtEl>
                                          <p:spTgt spid="4"/>
                                        </p:tgtEl>
                                        <p:attrNameLst>
                                          <p:attrName>ppt_x</p:attrName>
                                        </p:attrNameLst>
                                      </p:cBhvr>
                                      <p:tavLst>
                                        <p:tav tm="0">
                                          <p:val>
                                            <p:strVal val="0-#ppt_w/2"/>
                                          </p:val>
                                        </p:tav>
                                        <p:tav tm="100000">
                                          <p:val>
                                            <p:strVal val="#ppt_x"/>
                                          </p:val>
                                        </p:tav>
                                      </p:tavLst>
                                    </p:anim>
                                    <p:anim calcmode="lin" valueType="num">
                                      <p:cBhvr additive="base">
                                        <p:cTn id="8" dur="1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2000"/>
                            </p:stCondLst>
                            <p:childTnLst>
                              <p:par>
                                <p:cTn id="10" presetID="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2000" fill="hold"/>
                                        <p:tgtEl>
                                          <p:spTgt spid="5"/>
                                        </p:tgtEl>
                                        <p:attrNameLst>
                                          <p:attrName>ppt_x</p:attrName>
                                        </p:attrNameLst>
                                      </p:cBhvr>
                                      <p:tavLst>
                                        <p:tav tm="0">
                                          <p:val>
                                            <p:strVal val="0-#ppt_w/2"/>
                                          </p:val>
                                        </p:tav>
                                        <p:tav tm="100000">
                                          <p:val>
                                            <p:strVal val="#ppt_x"/>
                                          </p:val>
                                        </p:tav>
                                      </p:tavLst>
                                    </p:anim>
                                    <p:anim calcmode="lin" valueType="num">
                                      <p:cBhvr additive="base">
                                        <p:cTn id="13" dur="120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24000"/>
                            </p:stCondLst>
                            <p:childTnLst>
                              <p:par>
                                <p:cTn id="15" presetID="2" presetClass="entr" presetSubtype="8"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12000" fill="hold"/>
                                        <p:tgtEl>
                                          <p:spTgt spid="6"/>
                                        </p:tgtEl>
                                        <p:attrNameLst>
                                          <p:attrName>ppt_x</p:attrName>
                                        </p:attrNameLst>
                                      </p:cBhvr>
                                      <p:tavLst>
                                        <p:tav tm="0">
                                          <p:val>
                                            <p:strVal val="0-#ppt_w/2"/>
                                          </p:val>
                                        </p:tav>
                                        <p:tav tm="100000">
                                          <p:val>
                                            <p:strVal val="#ppt_x"/>
                                          </p:val>
                                        </p:tav>
                                      </p:tavLst>
                                    </p:anim>
                                    <p:anim calcmode="lin" valueType="num">
                                      <p:cBhvr additive="base">
                                        <p:cTn id="18" dur="120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36000"/>
                            </p:stCondLst>
                            <p:childTnLst>
                              <p:par>
                                <p:cTn id="20" presetID="2" presetClass="entr" presetSubtype="8"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2000" fill="hold"/>
                                        <p:tgtEl>
                                          <p:spTgt spid="7"/>
                                        </p:tgtEl>
                                        <p:attrNameLst>
                                          <p:attrName>ppt_x</p:attrName>
                                        </p:attrNameLst>
                                      </p:cBhvr>
                                      <p:tavLst>
                                        <p:tav tm="0">
                                          <p:val>
                                            <p:strVal val="0-#ppt_w/2"/>
                                          </p:val>
                                        </p:tav>
                                        <p:tav tm="100000">
                                          <p:val>
                                            <p:strVal val="#ppt_x"/>
                                          </p:val>
                                        </p:tav>
                                      </p:tavLst>
                                    </p:anim>
                                    <p:anim calcmode="lin" valueType="num">
                                      <p:cBhvr additive="base">
                                        <p:cTn id="23" dur="12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ijdelijke aanduiding voor inhoud 2"/>
              <p:cNvSpPr>
                <a:spLocks noGrp="1"/>
              </p:cNvSpPr>
              <p:nvPr>
                <p:ph sz="quarter" idx="1"/>
              </p:nvPr>
            </p:nvSpPr>
            <p:spPr>
              <a:xfrm>
                <a:off x="0" y="1092531"/>
                <a:ext cx="12192000" cy="3708000"/>
              </a:xfrm>
            </p:spPr>
            <p:txBody>
              <a:bodyPr>
                <a:normAutofit fontScale="92500" lnSpcReduction="10000"/>
              </a:bodyPr>
              <a:lstStyle/>
              <a:p>
                <a:pPr marL="0" indent="0">
                  <a:buNone/>
                </a:pPr>
                <a:r>
                  <a:rPr lang="en-US" sz="2200" dirty="0" smtClean="0">
                    <a:latin typeface="Verdana "/>
                    <a:ea typeface="Verdana" panose="020B0604030504040204" pitchFamily="34" charset="0"/>
                    <a:cs typeface="Verdana" panose="020B0604030504040204" pitchFamily="34" charset="0"/>
                  </a:rPr>
                  <a:t>	</a:t>
                </a:r>
              </a:p>
              <a:p>
                <a:pPr marL="0" indent="0">
                  <a:buNone/>
                </a:pPr>
                <a:r>
                  <a:rPr lang="en-US" sz="22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Graphical </a:t>
                </a:r>
                <a:r>
                  <a:rPr lang="en-US" sz="2000" dirty="0" smtClean="0">
                    <a:latin typeface="Verdana" panose="020B0604030504040204" pitchFamily="34" charset="0"/>
                    <a:ea typeface="Verdana" panose="020B0604030504040204" pitchFamily="34" charset="0"/>
                    <a:cs typeface="Verdana" panose="020B0604030504040204" pitchFamily="34" charset="0"/>
                  </a:rPr>
                  <a:t>notation of the last equation in the Braille reading experience:</a:t>
                </a:r>
              </a:p>
              <a:p>
                <a:pPr marL="0" indent="0">
                  <a:buNone/>
                </a:pPr>
                <a:endParaRPr lang="en-US" sz="2000" i="1" dirty="0" smtClean="0">
                  <a:latin typeface="Verdana" panose="020B0604030504040204" pitchFamily="34" charset="0"/>
                  <a:ea typeface="Verdana" panose="020B0604030504040204" pitchFamily="34"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ad>
                        <m:radPr>
                          <m:degHide m:val="on"/>
                          <m:ctrlPr>
                            <a:rPr lang="en-US" sz="2000" i="1">
                              <a:latin typeface="Cambria Math" panose="02040503050406030204" pitchFamily="18" charset="0"/>
                            </a:rPr>
                          </m:ctrlPr>
                        </m:radPr>
                        <m:deg/>
                        <m:e>
                          <m:f>
                            <m:fPr>
                              <m:ctrlPr>
                                <a:rPr lang="en-US" sz="2000" i="1">
                                  <a:latin typeface="Cambria Math" panose="02040503050406030204" pitchFamily="18" charset="0"/>
                                </a:rPr>
                              </m:ctrlPr>
                            </m:fPr>
                            <m:num>
                              <m:sSup>
                                <m:sSupPr>
                                  <m:ctrlPr>
                                    <a:rPr lang="en-US" sz="2000" i="1">
                                      <a:latin typeface="Cambria Math" panose="02040503050406030204" pitchFamily="18" charset="0"/>
                                    </a:rPr>
                                  </m:ctrlPr>
                                </m:sSupPr>
                                <m:e>
                                  <m:r>
                                    <a:rPr lang="en-US" sz="2000" i="1">
                                      <a:latin typeface="Cambria Math" panose="02040503050406030204" pitchFamily="18" charset="0"/>
                                    </a:rPr>
                                    <m:t>𝑥</m:t>
                                  </m:r>
                                </m:e>
                                <m:sup>
                                  <m:r>
                                    <a:rPr lang="en-US" sz="2000" i="1">
                                      <a:latin typeface="Cambria Math" panose="02040503050406030204" pitchFamily="18" charset="0"/>
                                    </a:rPr>
                                    <m:t>2</m:t>
                                  </m:r>
                                </m:sup>
                              </m:sSup>
                            </m:num>
                            <m:den>
                              <m:r>
                                <a:rPr lang="en-US" sz="2000" i="1">
                                  <a:latin typeface="Cambria Math" panose="02040503050406030204" pitchFamily="18" charset="0"/>
                                </a:rPr>
                                <m:t>2</m:t>
                              </m:r>
                            </m:den>
                          </m:f>
                        </m:e>
                      </m:rad>
                      <m:r>
                        <a:rPr lang="en-US" sz="2000" i="1">
                          <a:latin typeface="Cambria Math" panose="02040503050406030204" pitchFamily="18" charset="0"/>
                        </a:rPr>
                        <m:t>=</m:t>
                      </m:r>
                      <m:rad>
                        <m:radPr>
                          <m:degHide m:val="on"/>
                          <m:ctrlPr>
                            <a:rPr lang="en-US" sz="2000" i="1">
                              <a:latin typeface="Cambria Math" panose="02040503050406030204" pitchFamily="18" charset="0"/>
                            </a:rPr>
                          </m:ctrlPr>
                        </m:radPr>
                        <m:deg/>
                        <m:e>
                          <m:f>
                            <m:fPr>
                              <m:ctrlPr>
                                <a:rPr lang="en-US" sz="2000" i="1">
                                  <a:latin typeface="Cambria Math" panose="02040503050406030204" pitchFamily="18" charset="0"/>
                                </a:rPr>
                              </m:ctrlPr>
                            </m:fPr>
                            <m:num>
                              <m:r>
                                <a:rPr lang="en-US" sz="2000" i="1">
                                  <a:latin typeface="Cambria Math" panose="02040503050406030204" pitchFamily="18" charset="0"/>
                                </a:rPr>
                                <m:t>2+</m:t>
                              </m:r>
                              <m:r>
                                <a:rPr lang="en-US" sz="2000" i="1">
                                  <a:latin typeface="Cambria Math" panose="02040503050406030204" pitchFamily="18" charset="0"/>
                                </a:rPr>
                                <m:t>𝑥</m:t>
                              </m:r>
                            </m:num>
                            <m:den>
                              <m:r>
                                <a:rPr lang="en-US" sz="2000" i="1">
                                  <a:latin typeface="Cambria Math" panose="02040503050406030204" pitchFamily="18" charset="0"/>
                                </a:rPr>
                                <m:t>2</m:t>
                              </m:r>
                            </m:den>
                          </m:f>
                        </m:e>
                      </m:rad>
                    </m:oMath>
                  </m:oMathPara>
                </a14:m>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Times New Roman" panose="02020603050405020304" pitchFamily="18" charset="0"/>
                  </a:rPr>
                  <a:t>Linear notation : </a:t>
                </a: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marL="0" indent="0">
                  <a:buNone/>
                </a:pPr>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sqrt</a:t>
                </a:r>
                <a:r>
                  <a:rPr lang="en-US" sz="2000" b="1" dirty="0">
                    <a:solidFill>
                      <a:srgbClr val="FFC000"/>
                    </a:solidFill>
                    <a:latin typeface="Verdana" panose="020B0604030504040204" pitchFamily="34" charset="0"/>
                    <a:ea typeface="Verdana" panose="020B0604030504040204" pitchFamily="34" charset="0"/>
                    <a:cs typeface="Times New Roman" panose="02020603050405020304" pitchFamily="18" charset="0"/>
                  </a:rPr>
                  <a:t>(</a:t>
                </a:r>
                <a:r>
                  <a:rPr lang="en-US" sz="2000" b="1" dirty="0">
                    <a:latin typeface="Verdana" panose="020B0604030504040204" pitchFamily="34" charset="0"/>
                    <a:ea typeface="Verdana" panose="020B0604030504040204" pitchFamily="34" charset="0"/>
                    <a:cs typeface="Times New Roman" panose="02020603050405020304" pitchFamily="18" charset="0"/>
                  </a:rPr>
                  <a:t>x^2/2</a:t>
                </a:r>
                <a:r>
                  <a:rPr lang="en-US" sz="2000" b="1" dirty="0">
                    <a:solidFill>
                      <a:srgbClr val="FFC000"/>
                    </a:solidFill>
                    <a:latin typeface="Verdana" panose="020B0604030504040204" pitchFamily="34" charset="0"/>
                    <a:ea typeface="Verdana" panose="020B0604030504040204" pitchFamily="34" charset="0"/>
                    <a:cs typeface="Times New Roman" panose="02020603050405020304" pitchFamily="18" charset="0"/>
                  </a:rPr>
                  <a:t>) </a:t>
                </a:r>
                <a:r>
                  <a:rPr lang="en-US" sz="2000" b="1" dirty="0">
                    <a:solidFill>
                      <a:srgbClr val="00B050"/>
                    </a:solidFill>
                    <a:latin typeface="Verdana" panose="020B0604030504040204" pitchFamily="34" charset="0"/>
                    <a:ea typeface="Verdana" panose="020B0604030504040204" pitchFamily="34" charset="0"/>
                    <a:cs typeface="Times New Roman" panose="02020603050405020304" pitchFamily="18" charset="0"/>
                  </a:rPr>
                  <a:t>=</a:t>
                </a:r>
                <a:r>
                  <a:rPr lang="en-US" sz="2000" b="1" dirty="0">
                    <a:latin typeface="Verdana" panose="020B0604030504040204" pitchFamily="34" charset="0"/>
                    <a:ea typeface="Verdana" panose="020B0604030504040204" pitchFamily="34" charset="0"/>
                    <a:cs typeface="Times New Roman" panose="02020603050405020304" pitchFamily="18" charset="0"/>
                  </a:rPr>
                  <a:t> </a:t>
                </a:r>
                <a:r>
                  <a:rPr lang="en-US" sz="20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sqrt</a:t>
                </a:r>
                <a:r>
                  <a:rPr lang="en-US" sz="2000" b="1" dirty="0">
                    <a:solidFill>
                      <a:srgbClr val="FFC000"/>
                    </a:solidFill>
                    <a:latin typeface="Verdana" panose="020B0604030504040204" pitchFamily="34" charset="0"/>
                    <a:ea typeface="Verdana" panose="020B0604030504040204" pitchFamily="34" charset="0"/>
                    <a:cs typeface="Times New Roman" panose="02020603050405020304" pitchFamily="18" charset="0"/>
                  </a:rPr>
                  <a:t>((</a:t>
                </a:r>
                <a:r>
                  <a:rPr lang="en-US" sz="2000" b="1" dirty="0">
                    <a:latin typeface="Verdana" panose="020B0604030504040204" pitchFamily="34" charset="0"/>
                    <a:ea typeface="Verdana" panose="020B0604030504040204" pitchFamily="34" charset="0"/>
                    <a:cs typeface="Times New Roman" panose="02020603050405020304" pitchFamily="18" charset="0"/>
                  </a:rPr>
                  <a:t>2 + x</a:t>
                </a:r>
                <a:r>
                  <a:rPr lang="en-US" sz="2000" b="1" dirty="0">
                    <a:solidFill>
                      <a:srgbClr val="FFC000"/>
                    </a:solidFill>
                    <a:latin typeface="Verdana" panose="020B0604030504040204" pitchFamily="34" charset="0"/>
                    <a:ea typeface="Verdana" panose="020B0604030504040204" pitchFamily="34" charset="0"/>
                    <a:cs typeface="Times New Roman" panose="02020603050405020304" pitchFamily="18" charset="0"/>
                  </a:rPr>
                  <a:t>)</a:t>
                </a:r>
                <a:r>
                  <a:rPr lang="en-US" sz="2000" b="1" dirty="0">
                    <a:latin typeface="Verdana" panose="020B0604030504040204" pitchFamily="34" charset="0"/>
                    <a:ea typeface="Verdana" panose="020B0604030504040204" pitchFamily="34" charset="0"/>
                    <a:cs typeface="Times New Roman" panose="02020603050405020304" pitchFamily="18" charset="0"/>
                  </a:rPr>
                  <a:t>/2</a:t>
                </a:r>
                <a:r>
                  <a:rPr lang="en-US" sz="2000" b="1" dirty="0">
                    <a:solidFill>
                      <a:srgbClr val="FFC000"/>
                    </a:solidFill>
                    <a:latin typeface="Verdana" panose="020B0604030504040204" pitchFamily="34" charset="0"/>
                    <a:ea typeface="Verdana" panose="020B0604030504040204" pitchFamily="34" charset="0"/>
                    <a:cs typeface="Times New Roman" panose="02020603050405020304" pitchFamily="18" charset="0"/>
                  </a:rPr>
                  <a:t>)</a:t>
                </a:r>
                <a:r>
                  <a:rPr lang="en-US" sz="2000" b="1" dirty="0">
                    <a:latin typeface="Verdana" panose="020B0604030504040204" pitchFamily="34" charset="0"/>
                    <a:ea typeface="Verdana" panose="020B0604030504040204" pitchFamily="34" charset="0"/>
                    <a:cs typeface="Times New Roman" panose="02020603050405020304" pitchFamily="18" charset="0"/>
                  </a:rPr>
                  <a:t> </a:t>
                </a:r>
                <a:r>
                  <a:rPr lang="en-US" sz="2000" dirty="0">
                    <a:latin typeface="Verdana" panose="020B0604030504040204" pitchFamily="34" charset="0"/>
                    <a:ea typeface="Verdana" panose="020B0604030504040204" pitchFamily="34" charset="0"/>
                    <a:cs typeface="Times New Roman" panose="02020603050405020304" pitchFamily="18" charset="0"/>
                  </a:rPr>
                  <a:t> {29 characters}</a:t>
                </a: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a:latin typeface="Verdana" panose="020B0604030504040204" pitchFamily="34" charset="0"/>
                    <a:ea typeface="Verdana" panose="020B0604030504040204" pitchFamily="34" charset="0"/>
                    <a:cs typeface="Times New Roman" panose="02020603050405020304" pitchFamily="18" charset="0"/>
                  </a:rPr>
                  <a:t>On the </a:t>
                </a:r>
                <a:r>
                  <a:rPr lang="en-US" sz="2000" dirty="0" smtClean="0">
                    <a:latin typeface="Verdana" panose="020B0604030504040204" pitchFamily="34" charset="0"/>
                    <a:ea typeface="Verdana" panose="020B0604030504040204" pitchFamily="34" charset="0"/>
                    <a:cs typeface="Times New Roman" panose="02020603050405020304" pitchFamily="18" charset="0"/>
                  </a:rPr>
                  <a:t>Braille </a:t>
                </a:r>
                <a:r>
                  <a:rPr lang="en-US" sz="2000" dirty="0" smtClean="0">
                    <a:latin typeface="Verdana" panose="020B0604030504040204" pitchFamily="34" charset="0"/>
                    <a:ea typeface="Verdana" panose="020B0604030504040204" pitchFamily="34" charset="0"/>
                    <a:cs typeface="Times New Roman" panose="02020603050405020304" pitchFamily="18" charset="0"/>
                  </a:rPr>
                  <a:t>display (in the Dutch mathematical </a:t>
                </a:r>
                <a:r>
                  <a:rPr lang="en-US" sz="2000" smtClean="0">
                    <a:latin typeface="Verdana" panose="020B0604030504040204" pitchFamily="34" charset="0"/>
                    <a:ea typeface="Verdana" panose="020B0604030504040204" pitchFamily="34" charset="0"/>
                    <a:cs typeface="Times New Roman" panose="02020603050405020304" pitchFamily="18" charset="0"/>
                  </a:rPr>
                  <a:t>Braille notation:</a:t>
                </a:r>
                <a:endParaRPr lang="en-US" sz="2000" b="1" dirty="0">
                  <a:latin typeface="Verdana" panose="020B0604030504040204" pitchFamily="34" charset="0"/>
                  <a:ea typeface="Verdana" panose="020B0604030504040204" pitchFamily="34" charset="0"/>
                  <a:cs typeface="Times New Roman" panose="02020603050405020304" pitchFamily="18" charset="0"/>
                </a:endParaRPr>
              </a:p>
              <a:p>
                <a:pPr marL="365760" lvl="1" indent="0">
                  <a:buNone/>
                </a:pPr>
                <a:endParaRPr lang="en-GB" sz="2200" dirty="0" smtClean="0">
                  <a:latin typeface="Verdana "/>
                  <a:ea typeface="Verdana" panose="020B0604030504040204" pitchFamily="34" charset="0"/>
                  <a:cs typeface="Verdana" panose="020B0604030504040204" pitchFamily="34" charset="0"/>
                </a:endParaRPr>
              </a:p>
              <a:p>
                <a:pPr marL="365760" lvl="1" indent="0">
                  <a:buNone/>
                </a:pPr>
                <a:endParaRPr lang="en-GB" sz="2200" dirty="0">
                  <a:latin typeface="Verdana "/>
                  <a:ea typeface="Verdana" panose="020B0604030504040204" pitchFamily="34" charset="0"/>
                  <a:cs typeface="Verdana" panose="020B0604030504040204" pitchFamily="34" charset="0"/>
                </a:endParaRPr>
              </a:p>
            </p:txBody>
          </p:sp>
        </mc:Choice>
        <mc:Fallback>
          <p:sp>
            <p:nvSpPr>
              <p:cNvPr id="3" name="Tijdelijke aanduiding voor inhoud 2"/>
              <p:cNvSpPr>
                <a:spLocks noGrp="1" noRot="1" noChangeAspect="1" noMove="1" noResize="1" noEditPoints="1" noAdjustHandles="1" noChangeArrowheads="1" noChangeShapeType="1" noTextEdit="1"/>
              </p:cNvSpPr>
              <p:nvPr>
                <p:ph sz="quarter" idx="1"/>
              </p:nvPr>
            </p:nvSpPr>
            <p:spPr>
              <a:xfrm>
                <a:off x="0" y="1092531"/>
                <a:ext cx="12192000" cy="3708000"/>
              </a:xfrm>
              <a:blipFill>
                <a:blip r:embed="rId3"/>
                <a:stretch>
                  <a:fillRect b="-987"/>
                </a:stretch>
              </a:blipFill>
            </p:spPr>
            <p:txBody>
              <a:bodyPr/>
              <a:lstStyle/>
              <a:p>
                <a:r>
                  <a:rPr lang="en-GB">
                    <a:noFill/>
                  </a:rPr>
                  <a:t> </a:t>
                </a:r>
              </a:p>
            </p:txBody>
          </p:sp>
        </mc:Fallback>
      </mc:AlternateContent>
      <p:sp>
        <p:nvSpPr>
          <p:cNvPr id="6" name="Rechthoek 5"/>
          <p:cNvSpPr/>
          <p:nvPr/>
        </p:nvSpPr>
        <p:spPr>
          <a:xfrm>
            <a:off x="0" y="-1"/>
            <a:ext cx="12206177"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p:cNvSpPr/>
          <p:nvPr/>
        </p:nvSpPr>
        <p:spPr>
          <a:xfrm>
            <a:off x="841174" y="5101069"/>
            <a:ext cx="10309045" cy="655116"/>
          </a:xfrm>
          <a:prstGeom prst="rect">
            <a:avLst/>
          </a:prstGeom>
        </p:spPr>
        <p:txBody>
          <a:bodyPr wrap="square">
            <a:spAutoFit/>
          </a:bodyPr>
          <a:lstStyle/>
          <a:p>
            <a:pPr>
              <a:lnSpc>
                <a:spcPct val="107000"/>
              </a:lnSpc>
              <a:spcAft>
                <a:spcPts val="800"/>
              </a:spcAft>
            </a:pPr>
            <a:r>
              <a:rPr lang="en-US" sz="2000" b="1" dirty="0" smtClean="0">
                <a:latin typeface="Verdana "/>
                <a:ea typeface="Verdana" panose="020B0604030504040204" pitchFamily="34" charset="0"/>
                <a:cs typeface="Times New Roman" panose="02020603050405020304" pitchFamily="18" charset="0"/>
              </a:rPr>
              <a:t> </a:t>
            </a:r>
            <a:r>
              <a:rPr lang="nl-NL" sz="3600" b="1" dirty="0" smtClean="0">
                <a:solidFill>
                  <a:srgbClr val="FF0000"/>
                </a:solidFill>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solidFill>
                  <a:srgbClr val="FFC000"/>
                </a:solidFill>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solidFill>
                  <a:srgbClr val="FFC000"/>
                </a:solidFill>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solidFill>
                  <a:srgbClr val="00B050"/>
                </a:solidFill>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solidFill>
                  <a:srgbClr val="FF0000"/>
                </a:solidFill>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solidFill>
                  <a:srgbClr val="FFC000"/>
                </a:solidFill>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solidFill>
                  <a:srgbClr val="FFC000"/>
                </a:solidFill>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latin typeface="Segoe UI Symbol" panose="020B0502040204020203" pitchFamily="34" charset="0"/>
                <a:ea typeface="Calibri" panose="020F0502020204030204" pitchFamily="34" charset="0"/>
                <a:cs typeface="Times New Roman" panose="02020603050405020304" pitchFamily="18" charset="0"/>
              </a:rPr>
              <a:t>⠌⠣</a:t>
            </a:r>
            <a:r>
              <a:rPr lang="nl-NL" sz="3600" b="1" dirty="0" smtClean="0">
                <a:solidFill>
                  <a:srgbClr val="FFC000"/>
                </a:solidFill>
                <a:latin typeface="Segoe UI Symbol" panose="020B0502040204020203" pitchFamily="34" charset="0"/>
                <a:ea typeface="Calibri" panose="020F0502020204030204" pitchFamily="34" charset="0"/>
                <a:cs typeface="Times New Roman" panose="02020603050405020304" pitchFamily="18" charset="0"/>
              </a:rPr>
              <a:t>⠴</a:t>
            </a:r>
            <a:endParaRPr lang="nl-NL" sz="3600" b="1" dirty="0">
              <a:solidFill>
                <a:srgbClr val="FFC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6180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Words>
  <Application>Microsoft Office PowerPoint</Application>
  <PresentationFormat>Breedbeeld</PresentationFormat>
  <Paragraphs>51</Paragraphs>
  <Slides>3</Slides>
  <Notes>3</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3</vt:i4>
      </vt:variant>
    </vt:vector>
  </HeadingPairs>
  <TitlesOfParts>
    <vt:vector size="13" baseType="lpstr">
      <vt:lpstr>Arial</vt:lpstr>
      <vt:lpstr>Calibri</vt:lpstr>
      <vt:lpstr>Calibri Light</vt:lpstr>
      <vt:lpstr>Cambria Math</vt:lpstr>
      <vt:lpstr>Segoe UI Symbol</vt:lpstr>
      <vt:lpstr>Times New Roman</vt:lpstr>
      <vt:lpstr>Tw Cen MT</vt:lpstr>
      <vt:lpstr>Verdana</vt:lpstr>
      <vt:lpstr>Verdana </vt:lpstr>
      <vt:lpstr>Kantoorthema</vt:lpstr>
      <vt:lpstr>                                              Braille reading experience   </vt:lpstr>
      <vt:lpstr>PowerPoint-presentatie</vt:lpstr>
      <vt:lpstr>PowerPoint-presentatie</vt:lpstr>
    </vt:vector>
  </TitlesOfParts>
  <Company>Koninklijke Visio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Braille reading experience   </dc:title>
  <dc:creator>Annemiek van Leendert</dc:creator>
  <cp:lastModifiedBy>Annemiek van Leendert</cp:lastModifiedBy>
  <cp:revision>1</cp:revision>
  <dcterms:created xsi:type="dcterms:W3CDTF">2022-08-23T11:56:51Z</dcterms:created>
  <dcterms:modified xsi:type="dcterms:W3CDTF">2022-08-23T11:57:36Z</dcterms:modified>
</cp:coreProperties>
</file>